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2918400" cy="21945600"/>
  <p:notesSz cx="6858000" cy="9144000"/>
  <p:defaultText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362"/>
    <p:restoredTop sz="94729"/>
  </p:normalViewPr>
  <p:slideViewPr>
    <p:cSldViewPr snapToGrid="0" snapToObjects="1">
      <p:cViewPr>
        <p:scale>
          <a:sx n="100" d="100"/>
          <a:sy n="100" d="100"/>
        </p:scale>
        <p:origin x="-4872" y="-46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BFFA57-C5BB-BC45-A812-6FF14322FF16}" type="datetimeFigureOut">
              <a:rPr lang="en-US" smtClean="0"/>
              <a:t>11/29/2017</a:t>
            </a:fld>
            <a:endParaRPr lang="en-US" dirty="0"/>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29482-016F-9F46-AC20-15D3CBDB7C6D}" type="slidenum">
              <a:rPr lang="en-US" smtClean="0"/>
              <a:t>‹#›</a:t>
            </a:fld>
            <a:endParaRPr lang="en-US" dirty="0"/>
          </a:p>
        </p:txBody>
      </p:sp>
    </p:spTree>
    <p:extLst>
      <p:ext uri="{BB962C8B-B14F-4D97-AF65-F5344CB8AC3E}">
        <p14:creationId xmlns:p14="http://schemas.microsoft.com/office/powerpoint/2010/main" val="256065674"/>
      </p:ext>
    </p:extLst>
  </p:cSld>
  <p:clrMap bg1="lt1" tx1="dk1" bg2="lt2" tx2="dk2" accent1="accent1" accent2="accent2" accent3="accent3" accent4="accent4" accent5="accent5" accent6="accent6" hlink="hlink" folHlink="folHlink"/>
  <p:notesStyle>
    <a:lvl1pPr marL="0" algn="l" defTabSz="2743200" rtl="0" eaLnBrk="1" latinLnBrk="0" hangingPunct="1">
      <a:defRPr sz="3600" kern="1200">
        <a:solidFill>
          <a:schemeClr val="tx1"/>
        </a:solidFill>
        <a:latin typeface="+mn-lt"/>
        <a:ea typeface="+mn-ea"/>
        <a:cs typeface="+mn-cs"/>
      </a:defRPr>
    </a:lvl1pPr>
    <a:lvl2pPr marL="1371600" algn="l" defTabSz="2743200" rtl="0" eaLnBrk="1" latinLnBrk="0" hangingPunct="1">
      <a:defRPr sz="3600" kern="1200">
        <a:solidFill>
          <a:schemeClr val="tx1"/>
        </a:solidFill>
        <a:latin typeface="+mn-lt"/>
        <a:ea typeface="+mn-ea"/>
        <a:cs typeface="+mn-cs"/>
      </a:defRPr>
    </a:lvl2pPr>
    <a:lvl3pPr marL="2743200" algn="l" defTabSz="2743200" rtl="0" eaLnBrk="1" latinLnBrk="0" hangingPunct="1">
      <a:defRPr sz="3600" kern="1200">
        <a:solidFill>
          <a:schemeClr val="tx1"/>
        </a:solidFill>
        <a:latin typeface="+mn-lt"/>
        <a:ea typeface="+mn-ea"/>
        <a:cs typeface="+mn-cs"/>
      </a:defRPr>
    </a:lvl3pPr>
    <a:lvl4pPr marL="4114800" algn="l" defTabSz="2743200" rtl="0" eaLnBrk="1" latinLnBrk="0" hangingPunct="1">
      <a:defRPr sz="3600" kern="1200">
        <a:solidFill>
          <a:schemeClr val="tx1"/>
        </a:solidFill>
        <a:latin typeface="+mn-lt"/>
        <a:ea typeface="+mn-ea"/>
        <a:cs typeface="+mn-cs"/>
      </a:defRPr>
    </a:lvl4pPr>
    <a:lvl5pPr marL="5486400" algn="l" defTabSz="2743200" rtl="0" eaLnBrk="1" latinLnBrk="0" hangingPunct="1">
      <a:defRPr sz="3600" kern="1200">
        <a:solidFill>
          <a:schemeClr val="tx1"/>
        </a:solidFill>
        <a:latin typeface="+mn-lt"/>
        <a:ea typeface="+mn-ea"/>
        <a:cs typeface="+mn-cs"/>
      </a:defRPr>
    </a:lvl5pPr>
    <a:lvl6pPr marL="6858000" algn="l" defTabSz="2743200" rtl="0" eaLnBrk="1" latinLnBrk="0" hangingPunct="1">
      <a:defRPr sz="3600" kern="1200">
        <a:solidFill>
          <a:schemeClr val="tx1"/>
        </a:solidFill>
        <a:latin typeface="+mn-lt"/>
        <a:ea typeface="+mn-ea"/>
        <a:cs typeface="+mn-cs"/>
      </a:defRPr>
    </a:lvl6pPr>
    <a:lvl7pPr marL="8229600" algn="l" defTabSz="2743200" rtl="0" eaLnBrk="1" latinLnBrk="0" hangingPunct="1">
      <a:defRPr sz="3600" kern="1200">
        <a:solidFill>
          <a:schemeClr val="tx1"/>
        </a:solidFill>
        <a:latin typeface="+mn-lt"/>
        <a:ea typeface="+mn-ea"/>
        <a:cs typeface="+mn-cs"/>
      </a:defRPr>
    </a:lvl7pPr>
    <a:lvl8pPr marL="9601200" algn="l" defTabSz="2743200" rtl="0" eaLnBrk="1" latinLnBrk="0" hangingPunct="1">
      <a:defRPr sz="3600" kern="1200">
        <a:solidFill>
          <a:schemeClr val="tx1"/>
        </a:solidFill>
        <a:latin typeface="+mn-lt"/>
        <a:ea typeface="+mn-ea"/>
        <a:cs typeface="+mn-cs"/>
      </a:defRPr>
    </a:lvl8pPr>
    <a:lvl9pPr marL="10972800" algn="l" defTabSz="2743200" rtl="0" eaLnBrk="1" latinLnBrk="0" hangingPunct="1">
      <a:defRPr sz="3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9482-016F-9F46-AC20-15D3CBDB7C6D}" type="slidenum">
              <a:rPr lang="en-US" smtClean="0"/>
              <a:t>1</a:t>
            </a:fld>
            <a:endParaRPr lang="en-US" dirty="0"/>
          </a:p>
        </p:txBody>
      </p:sp>
    </p:spTree>
    <p:extLst>
      <p:ext uri="{BB962C8B-B14F-4D97-AF65-F5344CB8AC3E}">
        <p14:creationId xmlns:p14="http://schemas.microsoft.com/office/powerpoint/2010/main" val="138554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36FB61-BF38-7C4E-91F8-039F974529E0}" type="datetimeFigureOut">
              <a:rPr lang="en-US" smtClean="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445567-2D6D-2841-ADE2-A4D3801C3401}"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36FB61-BF38-7C4E-91F8-039F974529E0}" type="datetimeFigureOut">
              <a:rPr lang="en-US" smtClean="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445567-2D6D-2841-ADE2-A4D3801C3401}"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36FB61-BF38-7C4E-91F8-039F974529E0}" type="datetimeFigureOut">
              <a:rPr lang="en-US" smtClean="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445567-2D6D-2841-ADE2-A4D3801C3401}"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36FB61-BF38-7C4E-91F8-039F974529E0}" type="datetimeFigureOut">
              <a:rPr lang="en-US" smtClean="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445567-2D6D-2841-ADE2-A4D3801C3401}"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36FB61-BF38-7C4E-91F8-039F974529E0}" type="datetimeFigureOut">
              <a:rPr lang="en-US" smtClean="0"/>
              <a:t>11/29/2017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5445567-2D6D-2841-ADE2-A4D3801C3401}"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36FB61-BF38-7C4E-91F8-039F974529E0}" type="datetimeFigureOut">
              <a:rPr lang="en-US" smtClean="0"/>
              <a:t>11/29/2017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445567-2D6D-2841-ADE2-A4D3801C3401}"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36FB61-BF38-7C4E-91F8-039F974529E0}" type="datetimeFigureOut">
              <a:rPr lang="en-US" smtClean="0"/>
              <a:t>11/29/2017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5445567-2D6D-2841-ADE2-A4D3801C3401}"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36FB61-BF38-7C4E-91F8-039F974529E0}" type="datetimeFigureOut">
              <a:rPr lang="en-US" smtClean="0"/>
              <a:t>11/29/2017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5445567-2D6D-2841-ADE2-A4D3801C3401}"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36FB61-BF38-7C4E-91F8-039F974529E0}" type="datetimeFigureOut">
              <a:rPr lang="en-US" smtClean="0"/>
              <a:t>11/29/2017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5445567-2D6D-2841-ADE2-A4D3801C3401}"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C236FB61-BF38-7C4E-91F8-039F974529E0}" type="datetimeFigureOut">
              <a:rPr lang="en-US" smtClean="0"/>
              <a:t>11/29/2017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445567-2D6D-2841-ADE2-A4D3801C3401}"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dirty="0"/>
              <a:t>Drag picture to placeholder or click icon to add</a:t>
            </a:r>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C236FB61-BF38-7C4E-91F8-039F974529E0}" type="datetimeFigureOut">
              <a:rPr lang="en-US" smtClean="0"/>
              <a:t>11/29/2017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5445567-2D6D-2841-ADE2-A4D3801C3401}"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C236FB61-BF38-7C4E-91F8-039F974529E0}" type="datetimeFigureOut">
              <a:rPr lang="en-US" smtClean="0"/>
              <a:t>11/29/2017</a:t>
            </a:fld>
            <a:endParaRPr lang="en-US" dirty="0"/>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55445567-2D6D-2841-ADE2-A4D3801C3401}" type="slidenum">
              <a:rPr lang="en-US" smtClean="0"/>
              <a:t>‹#›</a:t>
            </a:fld>
            <a:endParaRPr lang="en-US" dirty="0"/>
          </a:p>
        </p:txBody>
      </p:sp>
    </p:spTree>
    <p:extLst>
      <p:ext uri="{BB962C8B-B14F-4D97-AF65-F5344CB8AC3E}">
        <p14:creationId xmlns:p14="http://schemas.microsoft.com/office/powerpoint/2010/main" val="18528508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3081" y="469416"/>
            <a:ext cx="29352240" cy="1338828"/>
          </a:xfrm>
          <a:prstGeom prst="rect">
            <a:avLst/>
          </a:prstGeom>
          <a:noFill/>
        </p:spPr>
        <p:txBody>
          <a:bodyPr wrap="square" rtlCol="0">
            <a:spAutoFit/>
          </a:bodyPr>
          <a:lstStyle/>
          <a:p>
            <a:pPr algn="ctr"/>
            <a:r>
              <a:rPr lang="en-US" sz="4860" b="1" dirty="0">
                <a:latin typeface="Garamond" charset="0"/>
                <a:ea typeface="Garamond" charset="0"/>
                <a:cs typeface="Garamond" charset="0"/>
              </a:rPr>
              <a:t>Silicon Nanowires</a:t>
            </a:r>
          </a:p>
          <a:p>
            <a:pPr algn="ctr"/>
            <a:r>
              <a:rPr lang="en-US" sz="3240" dirty="0">
                <a:latin typeface="Garamond" charset="0"/>
                <a:ea typeface="Garamond" charset="0"/>
                <a:cs typeface="Garamond" charset="0"/>
              </a:rPr>
              <a:t>Brendan Kearney, Inorganic Chemistry</a:t>
            </a:r>
          </a:p>
        </p:txBody>
      </p:sp>
      <p:cxnSp>
        <p:nvCxnSpPr>
          <p:cNvPr id="7" name="Straight Connector 6"/>
          <p:cNvCxnSpPr/>
          <p:nvPr/>
        </p:nvCxnSpPr>
        <p:spPr>
          <a:xfrm>
            <a:off x="21717000" y="1808244"/>
            <a:ext cx="9144" cy="1746273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98846" y="2071859"/>
            <a:ext cx="6095048" cy="646331"/>
          </a:xfrm>
          <a:prstGeom prst="rect">
            <a:avLst/>
          </a:prstGeom>
          <a:noFill/>
        </p:spPr>
        <p:txBody>
          <a:bodyPr wrap="square" rtlCol="0">
            <a:spAutoFit/>
          </a:bodyPr>
          <a:lstStyle/>
          <a:p>
            <a:pPr algn="ctr"/>
            <a:r>
              <a:rPr lang="en-US" sz="3600" b="1" dirty="0">
                <a:latin typeface="Garamond" charset="0"/>
                <a:ea typeface="Garamond" charset="0"/>
                <a:cs typeface="Garamond" charset="0"/>
              </a:rPr>
              <a:t>What are nanowires?</a:t>
            </a:r>
          </a:p>
        </p:txBody>
      </p:sp>
      <p:sp>
        <p:nvSpPr>
          <p:cNvPr id="11" name="TextBox 10"/>
          <p:cNvSpPr txBox="1"/>
          <p:nvPr/>
        </p:nvSpPr>
        <p:spPr>
          <a:xfrm>
            <a:off x="2198846" y="8886575"/>
            <a:ext cx="6095048" cy="646331"/>
          </a:xfrm>
          <a:prstGeom prst="rect">
            <a:avLst/>
          </a:prstGeom>
          <a:noFill/>
        </p:spPr>
        <p:txBody>
          <a:bodyPr wrap="square" rtlCol="0">
            <a:spAutoFit/>
          </a:bodyPr>
          <a:lstStyle/>
          <a:p>
            <a:pPr algn="ctr"/>
            <a:r>
              <a:rPr lang="en-US" sz="3600" b="1" dirty="0">
                <a:latin typeface="Garamond" charset="0"/>
                <a:ea typeface="Garamond" charset="0"/>
                <a:cs typeface="Garamond" charset="0"/>
              </a:rPr>
              <a:t>History of Silicon Nanowires</a:t>
            </a:r>
          </a:p>
        </p:txBody>
      </p:sp>
      <p:sp>
        <p:nvSpPr>
          <p:cNvPr id="12" name="TextBox 11"/>
          <p:cNvSpPr txBox="1"/>
          <p:nvPr/>
        </p:nvSpPr>
        <p:spPr>
          <a:xfrm>
            <a:off x="24593127" y="12806421"/>
            <a:ext cx="6095048" cy="646331"/>
          </a:xfrm>
          <a:prstGeom prst="rect">
            <a:avLst/>
          </a:prstGeom>
          <a:noFill/>
        </p:spPr>
        <p:txBody>
          <a:bodyPr wrap="square" rtlCol="0">
            <a:spAutoFit/>
          </a:bodyPr>
          <a:lstStyle/>
          <a:p>
            <a:pPr algn="ctr"/>
            <a:r>
              <a:rPr lang="en-US" sz="3600" b="1" dirty="0">
                <a:latin typeface="Garamond" charset="0"/>
                <a:ea typeface="Garamond" charset="0"/>
                <a:cs typeface="Garamond" charset="0"/>
              </a:rPr>
              <a:t>Applications</a:t>
            </a:r>
          </a:p>
        </p:txBody>
      </p:sp>
      <p:sp>
        <p:nvSpPr>
          <p:cNvPr id="13" name="TextBox 12"/>
          <p:cNvSpPr txBox="1"/>
          <p:nvPr/>
        </p:nvSpPr>
        <p:spPr>
          <a:xfrm>
            <a:off x="13411677" y="2071859"/>
            <a:ext cx="6095048" cy="646331"/>
          </a:xfrm>
          <a:prstGeom prst="rect">
            <a:avLst/>
          </a:prstGeom>
          <a:noFill/>
        </p:spPr>
        <p:txBody>
          <a:bodyPr wrap="square" rtlCol="0">
            <a:spAutoFit/>
          </a:bodyPr>
          <a:lstStyle/>
          <a:p>
            <a:pPr algn="ctr"/>
            <a:r>
              <a:rPr lang="en-US" sz="3600" b="1" dirty="0">
                <a:latin typeface="Garamond" charset="0"/>
                <a:ea typeface="Garamond" charset="0"/>
                <a:cs typeface="Garamond" charset="0"/>
              </a:rPr>
              <a:t>Synthesis</a:t>
            </a:r>
          </a:p>
        </p:txBody>
      </p:sp>
      <p:sp>
        <p:nvSpPr>
          <p:cNvPr id="14" name="TextBox 13"/>
          <p:cNvSpPr txBox="1"/>
          <p:nvPr/>
        </p:nvSpPr>
        <p:spPr>
          <a:xfrm>
            <a:off x="24487347" y="2071859"/>
            <a:ext cx="6095048" cy="646331"/>
          </a:xfrm>
          <a:prstGeom prst="rect">
            <a:avLst/>
          </a:prstGeom>
          <a:noFill/>
        </p:spPr>
        <p:txBody>
          <a:bodyPr wrap="square" rtlCol="0">
            <a:spAutoFit/>
          </a:bodyPr>
          <a:lstStyle/>
          <a:p>
            <a:pPr algn="ctr"/>
            <a:r>
              <a:rPr lang="en-US" sz="3600" b="1" dirty="0">
                <a:latin typeface="Garamond" charset="0"/>
                <a:ea typeface="Garamond" charset="0"/>
                <a:cs typeface="Garamond" charset="0"/>
              </a:rPr>
              <a:t>Chemical Properties</a:t>
            </a:r>
          </a:p>
        </p:txBody>
      </p:sp>
      <p:sp>
        <p:nvSpPr>
          <p:cNvPr id="15" name="TextBox 14"/>
          <p:cNvSpPr txBox="1"/>
          <p:nvPr/>
        </p:nvSpPr>
        <p:spPr>
          <a:xfrm>
            <a:off x="1370598" y="2981805"/>
            <a:ext cx="4392930" cy="5632311"/>
          </a:xfrm>
          <a:prstGeom prst="rect">
            <a:avLst/>
          </a:prstGeom>
          <a:noFill/>
        </p:spPr>
        <p:txBody>
          <a:bodyPr wrap="square" rtlCol="0">
            <a:spAutoFit/>
          </a:bodyPr>
          <a:lstStyle/>
          <a:p>
            <a:pPr marL="308629" indent="-308629">
              <a:buFont typeface="Arial" charset="0"/>
              <a:buChar char="•"/>
            </a:pPr>
            <a:r>
              <a:rPr lang="en-US" sz="2400" dirty="0">
                <a:latin typeface="Times New Roman" charset="0"/>
                <a:ea typeface="Times New Roman" charset="0"/>
                <a:cs typeface="Times New Roman" charset="0"/>
              </a:rPr>
              <a:t>Nanowires are defined as any small repeating structure within the length of a nanometer. </a:t>
            </a:r>
          </a:p>
          <a:p>
            <a:pPr marL="308629" indent="-308629">
              <a:buFont typeface="Arial" charset="0"/>
              <a:buChar char="•"/>
            </a:pPr>
            <a:r>
              <a:rPr lang="en-US" sz="2400" dirty="0">
                <a:latin typeface="Times New Roman" charset="0"/>
                <a:ea typeface="Times New Roman" charset="0"/>
                <a:cs typeface="Times New Roman" charset="0"/>
              </a:rPr>
              <a:t>These wires may be composed of </a:t>
            </a:r>
            <a:r>
              <a:rPr lang="en-US" sz="2400" b="1" dirty="0">
                <a:latin typeface="Times New Roman" charset="0"/>
                <a:ea typeface="Times New Roman" charset="0"/>
                <a:cs typeface="Times New Roman" charset="0"/>
              </a:rPr>
              <a:t>metallic</a:t>
            </a:r>
            <a:r>
              <a:rPr lang="en-US" sz="2400" dirty="0">
                <a:latin typeface="Times New Roman" charset="0"/>
                <a:ea typeface="Times New Roman" charset="0"/>
                <a:cs typeface="Times New Roman" charset="0"/>
              </a:rPr>
              <a:t>, </a:t>
            </a:r>
            <a:r>
              <a:rPr lang="en-US" sz="2400" b="1" dirty="0">
                <a:latin typeface="Times New Roman" charset="0"/>
                <a:ea typeface="Times New Roman" charset="0"/>
                <a:cs typeface="Times New Roman" charset="0"/>
              </a:rPr>
              <a:t>organic</a:t>
            </a:r>
            <a:r>
              <a:rPr lang="en-US" sz="2400" dirty="0">
                <a:latin typeface="Times New Roman" charset="0"/>
                <a:ea typeface="Times New Roman" charset="0"/>
                <a:cs typeface="Times New Roman" charset="0"/>
              </a:rPr>
              <a:t>, or </a:t>
            </a:r>
            <a:r>
              <a:rPr lang="en-US" sz="2400" b="1" dirty="0">
                <a:latin typeface="Times New Roman" charset="0"/>
                <a:ea typeface="Times New Roman" charset="0"/>
                <a:cs typeface="Times New Roman" charset="0"/>
              </a:rPr>
              <a:t>inorganic</a:t>
            </a:r>
            <a:r>
              <a:rPr lang="en-US" sz="2400" dirty="0">
                <a:latin typeface="Times New Roman" charset="0"/>
                <a:ea typeface="Times New Roman" charset="0"/>
                <a:cs typeface="Times New Roman" charset="0"/>
              </a:rPr>
              <a:t> units. </a:t>
            </a:r>
          </a:p>
          <a:p>
            <a:pPr marL="308629" indent="-308629">
              <a:buFont typeface="Arial" charset="0"/>
              <a:buChar char="•"/>
            </a:pPr>
            <a:r>
              <a:rPr lang="en-US" sz="2400" dirty="0">
                <a:latin typeface="Times New Roman" charset="0"/>
                <a:ea typeface="Times New Roman" charset="0"/>
                <a:cs typeface="Times New Roman" charset="0"/>
              </a:rPr>
              <a:t>Inorganic nanowires can act as </a:t>
            </a:r>
            <a:r>
              <a:rPr lang="en-US" sz="2400" b="1" dirty="0">
                <a:latin typeface="Times New Roman" charset="0"/>
                <a:ea typeface="Times New Roman" charset="0"/>
                <a:cs typeface="Times New Roman" charset="0"/>
              </a:rPr>
              <a:t>insulators</a:t>
            </a:r>
            <a:r>
              <a:rPr lang="en-US" sz="2400" dirty="0">
                <a:latin typeface="Times New Roman" charset="0"/>
                <a:ea typeface="Times New Roman" charset="0"/>
                <a:cs typeface="Times New Roman" charset="0"/>
              </a:rPr>
              <a:t>, </a:t>
            </a:r>
            <a:r>
              <a:rPr lang="en-US" sz="2400" b="1" dirty="0">
                <a:latin typeface="Times New Roman" charset="0"/>
                <a:ea typeface="Times New Roman" charset="0"/>
                <a:cs typeface="Times New Roman" charset="0"/>
              </a:rPr>
              <a:t>semiconductors</a:t>
            </a:r>
            <a:r>
              <a:rPr lang="en-US" sz="2400" dirty="0">
                <a:latin typeface="Times New Roman" charset="0"/>
                <a:ea typeface="Times New Roman" charset="0"/>
                <a:cs typeface="Times New Roman" charset="0"/>
              </a:rPr>
              <a:t>, or </a:t>
            </a:r>
            <a:r>
              <a:rPr lang="en-US" sz="2400" b="1" dirty="0">
                <a:latin typeface="Times New Roman" charset="0"/>
                <a:ea typeface="Times New Roman" charset="0"/>
                <a:cs typeface="Times New Roman" charset="0"/>
              </a:rPr>
              <a:t>superconductors</a:t>
            </a:r>
            <a:r>
              <a:rPr lang="en-US" sz="2400" dirty="0">
                <a:latin typeface="Times New Roman" charset="0"/>
                <a:ea typeface="Times New Roman" charset="0"/>
                <a:cs typeface="Times New Roman" charset="0"/>
              </a:rPr>
              <a:t> depending on their molecular compositions. </a:t>
            </a:r>
          </a:p>
          <a:p>
            <a:pPr marL="308629" indent="-308629">
              <a:buFont typeface="Arial" charset="0"/>
              <a:buChar char="•"/>
            </a:pPr>
            <a:r>
              <a:rPr lang="en-US" sz="2400" dirty="0">
                <a:latin typeface="Times New Roman" charset="0"/>
                <a:ea typeface="Times New Roman" charset="0"/>
                <a:cs typeface="Times New Roman" charset="0"/>
              </a:rPr>
              <a:t>They have many industrial applications, including in electrical devices, batteries, solar cells, and environmental detectors.</a:t>
            </a:r>
          </a:p>
        </p:txBody>
      </p:sp>
      <p:pic>
        <p:nvPicPr>
          <p:cNvPr id="16" name="Picture 15"/>
          <p:cNvPicPr>
            <a:picLocks noChangeAspect="1"/>
          </p:cNvPicPr>
          <p:nvPr/>
        </p:nvPicPr>
        <p:blipFill>
          <a:blip r:embed="rId3"/>
          <a:stretch>
            <a:fillRect/>
          </a:stretch>
        </p:blipFill>
        <p:spPr>
          <a:xfrm>
            <a:off x="5763528" y="3534620"/>
            <a:ext cx="3850174" cy="2877748"/>
          </a:xfrm>
          <a:prstGeom prst="rect">
            <a:avLst/>
          </a:prstGeom>
        </p:spPr>
      </p:pic>
      <p:sp>
        <p:nvSpPr>
          <p:cNvPr id="17" name="TextBox 16"/>
          <p:cNvSpPr txBox="1"/>
          <p:nvPr/>
        </p:nvSpPr>
        <p:spPr>
          <a:xfrm>
            <a:off x="1337305" y="9617303"/>
            <a:ext cx="8385094" cy="5016758"/>
          </a:xfrm>
          <a:prstGeom prst="rect">
            <a:avLst/>
          </a:prstGeom>
          <a:noFill/>
        </p:spPr>
        <p:txBody>
          <a:bodyPr wrap="square" rtlCol="0">
            <a:spAutoFit/>
          </a:bodyPr>
          <a:lstStyle/>
          <a:p>
            <a:pPr indent="628689"/>
            <a:r>
              <a:rPr lang="en-US" sz="2000" dirty="0">
                <a:latin typeface="Times New Roman" charset="0"/>
                <a:ea typeface="Times New Roman" charset="0"/>
                <a:cs typeface="Times New Roman" charset="0"/>
              </a:rPr>
              <a:t>One of the first reports mentioning nanowires was in 1991 by Japanese physicist Sumio Ijima, in the form of helical carbon microtubules. From there, the study of semiconducting nanowires, which include </a:t>
            </a:r>
            <a:r>
              <a:rPr lang="en-US" sz="2000" b="1" dirty="0">
                <a:latin typeface="Times New Roman" charset="0"/>
                <a:ea typeface="Times New Roman" charset="0"/>
                <a:cs typeface="Times New Roman" charset="0"/>
              </a:rPr>
              <a:t>silicon nanowires (SiNWs)</a:t>
            </a:r>
            <a:r>
              <a:rPr lang="en-US" sz="2000" dirty="0">
                <a:latin typeface="Times New Roman" charset="0"/>
                <a:ea typeface="Times New Roman" charset="0"/>
                <a:cs typeface="Times New Roman" charset="0"/>
              </a:rPr>
              <a:t>,</a:t>
            </a:r>
            <a:r>
              <a:rPr lang="en-US" sz="2000" b="1" dirty="0">
                <a:latin typeface="Times New Roman" charset="0"/>
                <a:ea typeface="Times New Roman" charset="0"/>
                <a:cs typeface="Times New Roman" charset="0"/>
              </a:rPr>
              <a:t> </a:t>
            </a:r>
            <a:r>
              <a:rPr lang="en-US" sz="2000" dirty="0">
                <a:latin typeface="Times New Roman" charset="0"/>
                <a:ea typeface="Times New Roman" charset="0"/>
                <a:cs typeface="Times New Roman" charset="0"/>
              </a:rPr>
              <a:t>exploded within the next decade. The first method of silicon nanowire synthesis was presented in 1998 by Lieber, whose results with electrode testing demonstrated varied thermal conductivity behavior and sparked further interest in the composition of different semiconductor nanowires. Since then, other methods of synthesis for SiNWs have been published (Yu, 2000).</a:t>
            </a:r>
          </a:p>
          <a:p>
            <a:pPr indent="628689"/>
            <a:r>
              <a:rPr lang="en-US" sz="2000" dirty="0">
                <a:latin typeface="Times New Roman" charset="0"/>
                <a:ea typeface="Times New Roman" charset="0"/>
                <a:cs typeface="Times New Roman" charset="0"/>
              </a:rPr>
              <a:t>Further study of SiNWs include their potential as solar cells, where they have yet to achieve efficiency rivaling current commercial products. Another area of interest is the distinguishing of varying techniques used for nanowire synthesis, known informally as the top-down and bottom-up methods. In </a:t>
            </a:r>
            <a:r>
              <a:rPr lang="en-US" sz="2000" b="1" dirty="0">
                <a:latin typeface="Times New Roman" charset="0"/>
                <a:ea typeface="Times New Roman" charset="0"/>
                <a:cs typeface="Times New Roman" charset="0"/>
              </a:rPr>
              <a:t>bottom-up</a:t>
            </a:r>
            <a:r>
              <a:rPr lang="en-US" sz="2000" dirty="0">
                <a:latin typeface="Times New Roman" charset="0"/>
                <a:ea typeface="Times New Roman" charset="0"/>
                <a:cs typeface="Times New Roman" charset="0"/>
              </a:rPr>
              <a:t> production, nanowires are built from the aggregation individual molecules. </a:t>
            </a:r>
            <a:r>
              <a:rPr lang="en-US" sz="2000" b="1" dirty="0">
                <a:latin typeface="Times New Roman" charset="0"/>
                <a:ea typeface="Times New Roman" charset="0"/>
                <a:cs typeface="Times New Roman" charset="0"/>
              </a:rPr>
              <a:t>Top-down</a:t>
            </a:r>
            <a:r>
              <a:rPr lang="en-US" sz="2000" dirty="0">
                <a:latin typeface="Times New Roman" charset="0"/>
                <a:ea typeface="Times New Roman" charset="0"/>
                <a:cs typeface="Times New Roman" charset="0"/>
              </a:rPr>
              <a:t> utilizes the opposite approach, producing crystalline nanostructures from larger materials such as earth minerals. </a:t>
            </a:r>
          </a:p>
          <a:p>
            <a:endParaRPr lang="en-US" sz="2000" dirty="0">
              <a:latin typeface="Times New Roman" charset="0"/>
              <a:ea typeface="Times New Roman" charset="0"/>
              <a:cs typeface="Times New Roman" charset="0"/>
            </a:endParaRPr>
          </a:p>
        </p:txBody>
      </p:sp>
      <p:sp>
        <p:nvSpPr>
          <p:cNvPr id="18" name="TextBox 17"/>
          <p:cNvSpPr txBox="1"/>
          <p:nvPr/>
        </p:nvSpPr>
        <p:spPr>
          <a:xfrm>
            <a:off x="5883776" y="6479119"/>
            <a:ext cx="3352084" cy="338554"/>
          </a:xfrm>
          <a:prstGeom prst="rect">
            <a:avLst/>
          </a:prstGeom>
          <a:noFill/>
        </p:spPr>
        <p:txBody>
          <a:bodyPr wrap="square" rtlCol="0">
            <a:spAutoFit/>
          </a:bodyPr>
          <a:lstStyle/>
          <a:p>
            <a:pPr algn="ctr"/>
            <a:r>
              <a:rPr lang="en-US" sz="1600" b="1" dirty="0">
                <a:latin typeface="Garamond" charset="0"/>
                <a:ea typeface="Garamond" charset="0"/>
                <a:cs typeface="Garamond" charset="0"/>
              </a:rPr>
              <a:t>Figure 1. </a:t>
            </a:r>
            <a:r>
              <a:rPr lang="en-US" sz="1600" dirty="0">
                <a:latin typeface="Garamond" charset="0"/>
                <a:ea typeface="Garamond" charset="0"/>
                <a:cs typeface="Garamond" charset="0"/>
              </a:rPr>
              <a:t>Silver Nanowires </a:t>
            </a:r>
            <a:r>
              <a:rPr lang="mr-IN" sz="1600" dirty="0">
                <a:latin typeface="Garamond" charset="0"/>
                <a:ea typeface="Garamond" charset="0"/>
                <a:cs typeface="Garamond" charset="0"/>
              </a:rPr>
              <a:t>–</a:t>
            </a:r>
            <a:r>
              <a:rPr lang="en-US" sz="1600" dirty="0">
                <a:latin typeface="Garamond" charset="0"/>
                <a:ea typeface="Garamond" charset="0"/>
                <a:cs typeface="Garamond" charset="0"/>
              </a:rPr>
              <a:t> 400 nm</a:t>
            </a:r>
            <a:r>
              <a:rPr lang="en-US" sz="1600" baseline="30000" dirty="0">
                <a:latin typeface="Garamond" charset="0"/>
                <a:ea typeface="Garamond" charset="0"/>
                <a:cs typeface="Garamond" charset="0"/>
              </a:rPr>
              <a:t>1</a:t>
            </a:r>
          </a:p>
        </p:txBody>
      </p:sp>
      <p:sp>
        <p:nvSpPr>
          <p:cNvPr id="20" name="TextBox 19"/>
          <p:cNvSpPr txBox="1"/>
          <p:nvPr/>
        </p:nvSpPr>
        <p:spPr>
          <a:xfrm>
            <a:off x="23522426" y="18494080"/>
            <a:ext cx="8236450" cy="1311128"/>
          </a:xfrm>
          <a:prstGeom prst="rect">
            <a:avLst/>
          </a:prstGeom>
          <a:noFill/>
        </p:spPr>
        <p:txBody>
          <a:bodyPr wrap="square" rtlCol="0">
            <a:spAutoFit/>
          </a:bodyPr>
          <a:lstStyle/>
          <a:p>
            <a:pPr algn="ctr"/>
            <a:r>
              <a:rPr lang="en-US" sz="2160" b="1" dirty="0">
                <a:latin typeface="Garamond" charset="0"/>
                <a:ea typeface="Garamond" charset="0"/>
                <a:cs typeface="Garamond" charset="0"/>
              </a:rPr>
              <a:t>Image Credits</a:t>
            </a:r>
          </a:p>
          <a:p>
            <a:r>
              <a:rPr lang="en-US" sz="1440" dirty="0">
                <a:latin typeface="Garamond" charset="0"/>
                <a:ea typeface="Garamond" charset="0"/>
                <a:cs typeface="Garamond" charset="0"/>
              </a:rPr>
              <a:t>1 Cangzhou Nano-Channel Material Co.</a:t>
            </a:r>
          </a:p>
          <a:p>
            <a:r>
              <a:rPr lang="en-US" sz="1440" dirty="0">
                <a:latin typeface="Garamond" charset="0"/>
                <a:ea typeface="Garamond" charset="0"/>
                <a:cs typeface="Garamond" charset="0"/>
              </a:rPr>
              <a:t>2 McMurphy, K.. Two Ways to Make Nanoparticles, </a:t>
            </a:r>
            <a:r>
              <a:rPr lang="en-US" sz="1440" i="1" dirty="0">
                <a:latin typeface="Garamond" charset="0"/>
                <a:ea typeface="Garamond" charset="0"/>
                <a:cs typeface="Garamond" charset="0"/>
              </a:rPr>
              <a:t>sustainable nano </a:t>
            </a:r>
          </a:p>
          <a:p>
            <a:r>
              <a:rPr lang="en-US" sz="1440" dirty="0">
                <a:latin typeface="Garamond" charset="0"/>
                <a:ea typeface="Garamond" charset="0"/>
                <a:cs typeface="Garamond" charset="0"/>
              </a:rPr>
              <a:t>3 Tulsky, E., Dimensional Reduction, </a:t>
            </a:r>
            <a:r>
              <a:rPr lang="en-US" sz="1440" i="1" dirty="0">
                <a:latin typeface="Garamond" charset="0"/>
                <a:ea typeface="Garamond" charset="0"/>
                <a:cs typeface="Garamond" charset="0"/>
              </a:rPr>
              <a:t>Chem Mater.</a:t>
            </a:r>
          </a:p>
          <a:p>
            <a:r>
              <a:rPr lang="en-US" sz="1440" dirty="0">
                <a:latin typeface="Garamond" charset="0"/>
                <a:ea typeface="Garamond" charset="0"/>
                <a:cs typeface="Garamond" charset="0"/>
              </a:rPr>
              <a:t>4 Yang,P. Trapping Sunlight with Silicon Nanowires. http://newscenter.lbl.gov/2010/03/03/trapping-sunlight/</a:t>
            </a:r>
          </a:p>
        </p:txBody>
      </p:sp>
      <p:sp>
        <p:nvSpPr>
          <p:cNvPr id="23" name="Rectangle 22"/>
          <p:cNvSpPr/>
          <p:nvPr/>
        </p:nvSpPr>
        <p:spPr>
          <a:xfrm>
            <a:off x="1905000" y="14502219"/>
            <a:ext cx="7680960" cy="6167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4860" dirty="0"/>
          </a:p>
        </p:txBody>
      </p:sp>
      <p:pic>
        <p:nvPicPr>
          <p:cNvPr id="21" name="Picture 20"/>
          <p:cNvPicPr>
            <a:picLocks noChangeAspect="1"/>
          </p:cNvPicPr>
          <p:nvPr/>
        </p:nvPicPr>
        <p:blipFill>
          <a:blip r:embed="rId4"/>
          <a:stretch>
            <a:fillRect/>
          </a:stretch>
        </p:blipFill>
        <p:spPr>
          <a:xfrm>
            <a:off x="2126449" y="14708726"/>
            <a:ext cx="6806807" cy="2295525"/>
          </a:xfrm>
          <a:prstGeom prst="rect">
            <a:avLst/>
          </a:prstGeom>
        </p:spPr>
      </p:pic>
      <p:pic>
        <p:nvPicPr>
          <p:cNvPr id="22" name="Picture 21"/>
          <p:cNvPicPr>
            <a:picLocks noChangeAspect="1"/>
          </p:cNvPicPr>
          <p:nvPr/>
        </p:nvPicPr>
        <p:blipFill>
          <a:blip r:embed="rId5"/>
          <a:stretch>
            <a:fillRect/>
          </a:stretch>
        </p:blipFill>
        <p:spPr>
          <a:xfrm>
            <a:off x="3684072" y="17209039"/>
            <a:ext cx="3691563" cy="2223664"/>
          </a:xfrm>
          <a:prstGeom prst="rect">
            <a:avLst/>
          </a:prstGeom>
        </p:spPr>
      </p:pic>
      <p:sp>
        <p:nvSpPr>
          <p:cNvPr id="24" name="TextBox 23"/>
          <p:cNvSpPr txBox="1"/>
          <p:nvPr/>
        </p:nvSpPr>
        <p:spPr>
          <a:xfrm>
            <a:off x="5061304" y="14672982"/>
            <a:ext cx="1957864" cy="424732"/>
          </a:xfrm>
          <a:prstGeom prst="rect">
            <a:avLst/>
          </a:prstGeom>
          <a:noFill/>
        </p:spPr>
        <p:txBody>
          <a:bodyPr wrap="square" rtlCol="0">
            <a:spAutoFit/>
          </a:bodyPr>
          <a:lstStyle/>
          <a:p>
            <a:r>
              <a:rPr lang="en-US" sz="2160" b="1" dirty="0">
                <a:latin typeface="Goudy Old Style" charset="0"/>
                <a:ea typeface="Goudy Old Style" charset="0"/>
                <a:cs typeface="Goudy Old Style" charset="0"/>
              </a:rPr>
              <a:t>Bottom-up style</a:t>
            </a:r>
          </a:p>
        </p:txBody>
      </p:sp>
      <p:sp>
        <p:nvSpPr>
          <p:cNvPr id="25" name="TextBox 24"/>
          <p:cNvSpPr txBox="1"/>
          <p:nvPr/>
        </p:nvSpPr>
        <p:spPr>
          <a:xfrm>
            <a:off x="5222201" y="17201325"/>
            <a:ext cx="1957864" cy="424732"/>
          </a:xfrm>
          <a:prstGeom prst="rect">
            <a:avLst/>
          </a:prstGeom>
          <a:noFill/>
        </p:spPr>
        <p:txBody>
          <a:bodyPr wrap="square" rtlCol="0">
            <a:spAutoFit/>
          </a:bodyPr>
          <a:lstStyle/>
          <a:p>
            <a:r>
              <a:rPr lang="en-US" sz="2160" b="1" dirty="0">
                <a:latin typeface="Goudy Old Style" charset="0"/>
                <a:ea typeface="Goudy Old Style" charset="0"/>
                <a:cs typeface="Goudy Old Style" charset="0"/>
              </a:rPr>
              <a:t>Top-down style</a:t>
            </a:r>
          </a:p>
        </p:txBody>
      </p:sp>
      <p:cxnSp>
        <p:nvCxnSpPr>
          <p:cNvPr id="27" name="Straight Connector 26"/>
          <p:cNvCxnSpPr/>
          <p:nvPr/>
        </p:nvCxnSpPr>
        <p:spPr>
          <a:xfrm>
            <a:off x="1905000" y="17091268"/>
            <a:ext cx="76809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53811" y="19583609"/>
            <a:ext cx="3352084" cy="830997"/>
          </a:xfrm>
          <a:prstGeom prst="rect">
            <a:avLst/>
          </a:prstGeom>
          <a:noFill/>
        </p:spPr>
        <p:txBody>
          <a:bodyPr wrap="square" rtlCol="0">
            <a:spAutoFit/>
          </a:bodyPr>
          <a:lstStyle/>
          <a:p>
            <a:pPr algn="ctr"/>
            <a:r>
              <a:rPr lang="en-US" sz="1600" b="1" dirty="0">
                <a:latin typeface="Garamond" charset="0"/>
                <a:ea typeface="Garamond" charset="0"/>
                <a:cs typeface="Garamond" charset="0"/>
              </a:rPr>
              <a:t>Figure 2. </a:t>
            </a:r>
            <a:r>
              <a:rPr lang="en-US" sz="1600" dirty="0">
                <a:latin typeface="Garamond" charset="0"/>
                <a:ea typeface="Garamond" charset="0"/>
                <a:cs typeface="Garamond" charset="0"/>
              </a:rPr>
              <a:t>Examples of each of the two synthetic techniques for nanowires: bottom-up</a:t>
            </a:r>
            <a:r>
              <a:rPr lang="en-US" sz="1600" baseline="30000" dirty="0">
                <a:latin typeface="Garamond" charset="0"/>
                <a:ea typeface="Garamond" charset="0"/>
                <a:cs typeface="Garamond" charset="0"/>
              </a:rPr>
              <a:t>2 </a:t>
            </a:r>
            <a:r>
              <a:rPr lang="en-US" sz="1600" dirty="0">
                <a:latin typeface="Garamond" charset="0"/>
                <a:ea typeface="Garamond" charset="0"/>
                <a:cs typeface="Garamond" charset="0"/>
              </a:rPr>
              <a:t>and top-down</a:t>
            </a:r>
            <a:r>
              <a:rPr lang="en-US" sz="1600" baseline="30000" dirty="0">
                <a:latin typeface="Garamond" charset="0"/>
                <a:ea typeface="Garamond" charset="0"/>
                <a:cs typeface="Garamond" charset="0"/>
              </a:rPr>
              <a:t>3</a:t>
            </a:r>
          </a:p>
        </p:txBody>
      </p:sp>
      <p:sp>
        <p:nvSpPr>
          <p:cNvPr id="29" name="TextBox 28"/>
          <p:cNvSpPr txBox="1"/>
          <p:nvPr/>
        </p:nvSpPr>
        <p:spPr>
          <a:xfrm>
            <a:off x="12293682" y="2981805"/>
            <a:ext cx="8399924" cy="18066484"/>
          </a:xfrm>
          <a:prstGeom prst="rect">
            <a:avLst/>
          </a:prstGeom>
          <a:noFill/>
        </p:spPr>
        <p:txBody>
          <a:bodyPr wrap="square" rtlCol="0">
            <a:spAutoFit/>
          </a:bodyPr>
          <a:lstStyle/>
          <a:p>
            <a:pPr marL="308629" indent="-308629">
              <a:buFont typeface="Arial" charset="0"/>
              <a:buChar char="•"/>
            </a:pPr>
            <a:r>
              <a:rPr lang="en-US" sz="2400" dirty="0">
                <a:latin typeface="Times New Roman" charset="0"/>
                <a:ea typeface="Times New Roman" charset="0"/>
                <a:cs typeface="Times New Roman" charset="0"/>
              </a:rPr>
              <a:t>The primary mechanism used to synthesize SiNWs involves the formation of silicon lattice from silane (SiH</a:t>
            </a:r>
            <a:r>
              <a:rPr lang="en-US" sz="2400" baseline="-25000" dirty="0">
                <a:latin typeface="Times New Roman" charset="0"/>
                <a:ea typeface="Times New Roman" charset="0"/>
                <a:cs typeface="Times New Roman" charset="0"/>
              </a:rPr>
              <a:t>4</a:t>
            </a:r>
            <a:r>
              <a:rPr lang="en-US" sz="2400" dirty="0">
                <a:latin typeface="Times New Roman" charset="0"/>
                <a:ea typeface="Times New Roman" charset="0"/>
                <a:cs typeface="Times New Roman" charset="0"/>
              </a:rPr>
              <a:t>) through a process called </a:t>
            </a:r>
            <a:r>
              <a:rPr lang="en-US" sz="2400" b="1" dirty="0">
                <a:latin typeface="Times New Roman" charset="0"/>
                <a:ea typeface="Times New Roman" charset="0"/>
                <a:cs typeface="Times New Roman" charset="0"/>
              </a:rPr>
              <a:t>chemical vapor deposition</a:t>
            </a:r>
            <a:r>
              <a:rPr lang="en-US" sz="2400" dirty="0">
                <a:latin typeface="Times New Roman" charset="0"/>
                <a:ea typeface="Times New Roman" charset="0"/>
                <a:cs typeface="Times New Roman" charset="0"/>
              </a:rPr>
              <a:t>, which uses extremely high heat to induce reactions of and deposit the solid product in a uniform fashion.</a:t>
            </a:r>
          </a:p>
          <a:p>
            <a:pPr marL="308629" indent="-308629">
              <a:buFont typeface="Arial" charset="0"/>
              <a:buChar char="•"/>
            </a:pPr>
            <a:endParaRPr lang="en-US" sz="2400" baseline="-25000" dirty="0">
              <a:latin typeface="Times New Roman" charset="0"/>
              <a:ea typeface="Times New Roman" charset="0"/>
              <a:cs typeface="Times New Roman" charset="0"/>
            </a:endParaRPr>
          </a:p>
          <a:p>
            <a:pPr marL="308629" indent="-308629">
              <a:buFont typeface="Arial" charset="0"/>
              <a:buChar char="•"/>
            </a:pPr>
            <a:endParaRPr lang="en-US" sz="2400" baseline="-25000" dirty="0">
              <a:latin typeface="Times New Roman" charset="0"/>
              <a:ea typeface="Times New Roman" charset="0"/>
              <a:cs typeface="Times New Roman" charset="0"/>
            </a:endParaRPr>
          </a:p>
          <a:p>
            <a:pPr marL="308629" indent="-308629">
              <a:buFont typeface="Arial" charset="0"/>
              <a:buChar char="•"/>
            </a:pPr>
            <a:endParaRPr lang="en-US" sz="2400" baseline="-250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r>
              <a:rPr lang="en-US" sz="2400" dirty="0">
                <a:latin typeface="Times New Roman" charset="0"/>
                <a:ea typeface="Times New Roman" charset="0"/>
                <a:cs typeface="Times New Roman" charset="0"/>
              </a:rPr>
              <a:t>Due to the naturally slow rate of lattice formation using vaporization, Wagner (1964) proposed a mechanism, </a:t>
            </a:r>
            <a:r>
              <a:rPr lang="en-US" sz="2400" b="1" dirty="0">
                <a:latin typeface="Times New Roman" charset="0"/>
                <a:ea typeface="Times New Roman" charset="0"/>
                <a:cs typeface="Times New Roman" charset="0"/>
              </a:rPr>
              <a:t>vapor-liquid-solid</a:t>
            </a:r>
            <a:r>
              <a:rPr lang="en-US" sz="2400" dirty="0">
                <a:latin typeface="Times New Roman" charset="0"/>
                <a:ea typeface="Times New Roman" charset="0"/>
                <a:cs typeface="Times New Roman" charset="0"/>
              </a:rPr>
              <a:t>, which introduces a liquid catalyst to the nanowire synthesis process. This particle, usually made from gold or zinc, adsorbs most of the silicon vapor to the point of supersaturation, making the crystal structure (whisker) from the liquid alloy.</a:t>
            </a: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r>
              <a:rPr lang="en-US" sz="2400" dirty="0">
                <a:latin typeface="Times New Roman" charset="0"/>
                <a:ea typeface="Times New Roman" charset="0"/>
                <a:cs typeface="Times New Roman" charset="0"/>
              </a:rPr>
              <a:t>Lieber (1998) used </a:t>
            </a:r>
            <a:r>
              <a:rPr lang="en-US" sz="2400" b="1" dirty="0">
                <a:latin typeface="Times New Roman" charset="0"/>
                <a:ea typeface="Times New Roman" charset="0"/>
                <a:cs typeface="Times New Roman" charset="0"/>
              </a:rPr>
              <a:t>laser ablation </a:t>
            </a:r>
            <a:r>
              <a:rPr lang="en-US" sz="2400" dirty="0">
                <a:latin typeface="Times New Roman" charset="0"/>
                <a:ea typeface="Times New Roman" charset="0"/>
                <a:cs typeface="Times New Roman" charset="0"/>
              </a:rPr>
              <a:t>(a form of </a:t>
            </a:r>
            <a:r>
              <a:rPr lang="en-US" sz="2400" b="1" dirty="0">
                <a:latin typeface="Times New Roman" charset="0"/>
                <a:ea typeface="Times New Roman" charset="0"/>
                <a:cs typeface="Times New Roman" charset="0"/>
              </a:rPr>
              <a:t>top-down</a:t>
            </a:r>
            <a:r>
              <a:rPr lang="en-US" sz="2400" dirty="0">
                <a:latin typeface="Times New Roman" charset="0"/>
                <a:ea typeface="Times New Roman" charset="0"/>
                <a:cs typeface="Times New Roman" charset="0"/>
              </a:rPr>
              <a:t> manufacturing) to produce catalysts to be used for v-l-s synthesis. However, other methods, such as </a:t>
            </a:r>
            <a:r>
              <a:rPr lang="en-US" sz="2400" b="1" dirty="0">
                <a:latin typeface="Times New Roman" charset="0"/>
                <a:ea typeface="Times New Roman" charset="0"/>
                <a:cs typeface="Times New Roman" charset="0"/>
              </a:rPr>
              <a:t>metal-assisted chemical etching </a:t>
            </a:r>
            <a:r>
              <a:rPr lang="en-US" sz="2400" dirty="0">
                <a:latin typeface="Times New Roman" charset="0"/>
                <a:ea typeface="Times New Roman" charset="0"/>
                <a:cs typeface="Times New Roman" charset="0"/>
              </a:rPr>
              <a:t>(Huang, 2010) can be used.</a:t>
            </a: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r>
              <a:rPr lang="en-US" sz="2400" dirty="0">
                <a:latin typeface="Times New Roman" charset="0"/>
                <a:ea typeface="Times New Roman" charset="0"/>
                <a:cs typeface="Times New Roman" charset="0"/>
              </a:rPr>
              <a:t>The general mechanism involves the introduction of Au particle islands on silicon wafer through the use of </a:t>
            </a:r>
            <a:r>
              <a:rPr lang="en-US" sz="2400" b="1" dirty="0">
                <a:latin typeface="Times New Roman" charset="0"/>
                <a:ea typeface="Times New Roman" charset="0"/>
                <a:cs typeface="Times New Roman" charset="0"/>
              </a:rPr>
              <a:t>lasers</a:t>
            </a:r>
            <a:r>
              <a:rPr lang="en-US" sz="2400" dirty="0">
                <a:latin typeface="Times New Roman" charset="0"/>
                <a:ea typeface="Times New Roman" charset="0"/>
                <a:cs typeface="Times New Roman" charset="0"/>
              </a:rPr>
              <a:t> or </a:t>
            </a:r>
            <a:r>
              <a:rPr lang="en-US" sz="2400" b="1" dirty="0">
                <a:latin typeface="Times New Roman" charset="0"/>
                <a:ea typeface="Times New Roman" charset="0"/>
                <a:cs typeface="Times New Roman" charset="0"/>
              </a:rPr>
              <a:t>electron-beam evaporation</a:t>
            </a:r>
            <a:r>
              <a:rPr lang="en-US" sz="2400" dirty="0">
                <a:latin typeface="Times New Roman" charset="0"/>
                <a:ea typeface="Times New Roman" charset="0"/>
                <a:cs typeface="Times New Roman" charset="0"/>
              </a:rPr>
              <a:t>. Using a special chemical vapor deposition apparatus, the wafer is heated to 400-500 </a:t>
            </a:r>
            <a:r>
              <a:rPr lang="it-IT" sz="2400" dirty="0">
                <a:latin typeface="Times New Roman" charset="0"/>
                <a:ea typeface="Times New Roman" charset="0"/>
                <a:cs typeface="Times New Roman" charset="0"/>
              </a:rPr>
              <a:t>°C for about 1 hour. 5% SiH</a:t>
            </a:r>
            <a:r>
              <a:rPr lang="it-IT" sz="2400" baseline="-25000" dirty="0">
                <a:latin typeface="Times New Roman" charset="0"/>
                <a:ea typeface="Times New Roman" charset="0"/>
                <a:cs typeface="Times New Roman" charset="0"/>
              </a:rPr>
              <a:t>4</a:t>
            </a:r>
            <a:r>
              <a:rPr lang="it-IT" sz="2400" dirty="0">
                <a:latin typeface="Times New Roman" charset="0"/>
                <a:ea typeface="Times New Roman" charset="0"/>
                <a:cs typeface="Times New Roman" charset="0"/>
              </a:rPr>
              <a:t> is added in He is </a:t>
            </a:r>
            <a:r>
              <a:rPr lang="en-US" sz="2400" dirty="0">
                <a:latin typeface="Times New Roman" charset="0"/>
                <a:ea typeface="Times New Roman" charset="0"/>
                <a:cs typeface="Times New Roman" charset="0"/>
              </a:rPr>
              <a:t>added</a:t>
            </a:r>
            <a:r>
              <a:rPr lang="it-IT" sz="2400" dirty="0">
                <a:latin typeface="Times New Roman" charset="0"/>
                <a:ea typeface="Times New Roman" charset="0"/>
                <a:cs typeface="Times New Roman" charset="0"/>
              </a:rPr>
              <a:t> under </a:t>
            </a:r>
            <a:r>
              <a:rPr lang="en-US" sz="2400" dirty="0">
                <a:latin typeface="Times New Roman" charset="0"/>
                <a:ea typeface="Times New Roman" charset="0"/>
                <a:cs typeface="Times New Roman" charset="0"/>
              </a:rPr>
              <a:t>constant</a:t>
            </a:r>
            <a:r>
              <a:rPr lang="it-IT" sz="2400" dirty="0">
                <a:latin typeface="Times New Roman" charset="0"/>
                <a:ea typeface="Times New Roman" charset="0"/>
                <a:cs typeface="Times New Roman" charset="0"/>
              </a:rPr>
              <a:t> flow.</a:t>
            </a:r>
          </a:p>
          <a:p>
            <a:pPr marL="308629" indent="-308629">
              <a:buFont typeface="Arial" charset="0"/>
              <a:buChar char="•"/>
            </a:pPr>
            <a:endParaRPr lang="it-IT" sz="2400" baseline="-25000" noProof="1">
              <a:latin typeface="Times New Roman" charset="0"/>
              <a:ea typeface="Times New Roman" charset="0"/>
              <a:cs typeface="Times New Roman" charset="0"/>
            </a:endParaRPr>
          </a:p>
          <a:p>
            <a:pPr marL="308629" indent="-308629">
              <a:buFont typeface="Arial" charset="0"/>
              <a:buChar char="•"/>
            </a:pPr>
            <a:r>
              <a:rPr lang="it-IT" sz="2400" noProof="1">
                <a:latin typeface="Times New Roman" charset="0"/>
                <a:ea typeface="Times New Roman" charset="0"/>
                <a:cs typeface="Times New Roman" charset="0"/>
              </a:rPr>
              <a:t>Synthesizing silicon nanowires is difficult due to the low efficiency of the silane to silicon atom reactions. Among all silane starting materials tested (Tuan, 2007), monophenylsilane was concluded to be the best for Au-Si nanowires. However, due to a still low yield of 1-5%, the solvents were also tested to see if they affected nanowire formation. A change from hexane to benzene and toluene dramatically increased the yield.</a:t>
            </a: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a:p>
            <a:pPr marL="308629" indent="-308629">
              <a:buFont typeface="Arial" charset="0"/>
              <a:buChar char="•"/>
            </a:pPr>
            <a:endParaRPr lang="en-US" sz="2400" dirty="0">
              <a:latin typeface="Times New Roman" charset="0"/>
              <a:ea typeface="Times New Roman" charset="0"/>
              <a:cs typeface="Times New Roman" charset="0"/>
            </a:endParaRPr>
          </a:p>
        </p:txBody>
      </p: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46824" y="4845791"/>
            <a:ext cx="2615797" cy="526857"/>
          </a:xfrm>
          <a:prstGeom prst="rect">
            <a:avLst/>
          </a:prstGeom>
        </p:spPr>
      </p:pic>
      <p:sp>
        <p:nvSpPr>
          <p:cNvPr id="33" name="TextBox 32"/>
          <p:cNvSpPr txBox="1"/>
          <p:nvPr/>
        </p:nvSpPr>
        <p:spPr>
          <a:xfrm>
            <a:off x="14604088" y="5504456"/>
            <a:ext cx="3352084" cy="738664"/>
          </a:xfrm>
          <a:prstGeom prst="rect">
            <a:avLst/>
          </a:prstGeom>
          <a:noFill/>
        </p:spPr>
        <p:txBody>
          <a:bodyPr wrap="square" rtlCol="0">
            <a:spAutoFit/>
          </a:bodyPr>
          <a:lstStyle/>
          <a:p>
            <a:pPr algn="ctr"/>
            <a:r>
              <a:rPr lang="en-US" sz="1400" b="1" dirty="0">
                <a:latin typeface="Garamond" charset="0"/>
                <a:ea typeface="Garamond" charset="0"/>
                <a:cs typeface="Garamond" charset="0"/>
              </a:rPr>
              <a:t>Figure 3. </a:t>
            </a:r>
            <a:r>
              <a:rPr lang="en-US" sz="1400" dirty="0">
                <a:latin typeface="Garamond" charset="0"/>
                <a:ea typeface="Garamond" charset="0"/>
                <a:cs typeface="Garamond" charset="0"/>
              </a:rPr>
              <a:t>Examples of each of the two synthetic techniques for nanowires: bottom-up</a:t>
            </a:r>
            <a:r>
              <a:rPr lang="en-US" sz="1400" baseline="30000" dirty="0">
                <a:latin typeface="Garamond" charset="0"/>
                <a:ea typeface="Garamond" charset="0"/>
                <a:cs typeface="Garamond" charset="0"/>
              </a:rPr>
              <a:t>2 </a:t>
            </a:r>
            <a:r>
              <a:rPr lang="en-US" sz="1400" dirty="0">
                <a:latin typeface="Garamond" charset="0"/>
                <a:ea typeface="Garamond" charset="0"/>
                <a:cs typeface="Garamond" charset="0"/>
              </a:rPr>
              <a:t>and top-down</a:t>
            </a:r>
            <a:r>
              <a:rPr lang="en-US" sz="1400" baseline="30000" dirty="0">
                <a:latin typeface="Garamond" charset="0"/>
                <a:ea typeface="Garamond" charset="0"/>
                <a:cs typeface="Garamond" charset="0"/>
              </a:rPr>
              <a:t>3</a:t>
            </a:r>
          </a:p>
        </p:txBody>
      </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0153" y="8614116"/>
            <a:ext cx="7839950" cy="3658643"/>
          </a:xfrm>
          <a:prstGeom prst="rect">
            <a:avLst/>
          </a:prstGeom>
        </p:spPr>
      </p:pic>
      <p:sp>
        <p:nvSpPr>
          <p:cNvPr id="35" name="TextBox 34"/>
          <p:cNvSpPr txBox="1"/>
          <p:nvPr/>
        </p:nvSpPr>
        <p:spPr>
          <a:xfrm>
            <a:off x="13611674" y="12298590"/>
            <a:ext cx="5736907" cy="830997"/>
          </a:xfrm>
          <a:prstGeom prst="rect">
            <a:avLst/>
          </a:prstGeom>
          <a:noFill/>
        </p:spPr>
        <p:txBody>
          <a:bodyPr wrap="square" rtlCol="0">
            <a:spAutoFit/>
          </a:bodyPr>
          <a:lstStyle/>
          <a:p>
            <a:pPr algn="ctr"/>
            <a:r>
              <a:rPr lang="en-US" sz="1600" b="1" dirty="0">
                <a:latin typeface="Garamond" charset="0"/>
                <a:ea typeface="Garamond" charset="0"/>
                <a:cs typeface="Garamond" charset="0"/>
              </a:rPr>
              <a:t>Figure 4</a:t>
            </a:r>
            <a:r>
              <a:rPr lang="en-US" sz="1600" dirty="0">
                <a:latin typeface="Garamond" charset="0"/>
                <a:ea typeface="Garamond" charset="0"/>
                <a:cs typeface="Garamond" charset="0"/>
              </a:rPr>
              <a:t>. </a:t>
            </a:r>
            <a:r>
              <a:rPr lang="en-US" sz="1600" b="1" dirty="0">
                <a:latin typeface="Garamond" charset="0"/>
                <a:ea typeface="Garamond" charset="0"/>
                <a:cs typeface="Garamond" charset="0"/>
              </a:rPr>
              <a:t>Vapor-liquid-solid </a:t>
            </a:r>
            <a:r>
              <a:rPr lang="en-US" sz="1600" dirty="0">
                <a:latin typeface="Garamond" charset="0"/>
                <a:ea typeface="Garamond" charset="0"/>
                <a:cs typeface="Garamond" charset="0"/>
              </a:rPr>
              <a:t>mechanism with Au-Si alloy. </a:t>
            </a:r>
          </a:p>
          <a:p>
            <a:pPr algn="ctr"/>
            <a:r>
              <a:rPr lang="en-US" sz="1600" dirty="0">
                <a:latin typeface="Garamond" charset="0"/>
                <a:ea typeface="Garamond" charset="0"/>
                <a:cs typeface="Garamond" charset="0"/>
              </a:rPr>
              <a:t>Left: Au alloy added to silicon substrate, start of reaction </a:t>
            </a:r>
          </a:p>
          <a:p>
            <a:pPr algn="ctr"/>
            <a:r>
              <a:rPr lang="en-US" sz="1600" dirty="0">
                <a:latin typeface="Garamond" charset="0"/>
                <a:ea typeface="Garamond" charset="0"/>
                <a:cs typeface="Garamond" charset="0"/>
              </a:rPr>
              <a:t>Right: progression of crystal formation after vaporization.</a:t>
            </a:r>
          </a:p>
        </p:txBody>
      </p:sp>
      <p:cxnSp>
        <p:nvCxnSpPr>
          <p:cNvPr id="37" name="Straight Connector 36"/>
          <p:cNvCxnSpPr/>
          <p:nvPr/>
        </p:nvCxnSpPr>
        <p:spPr>
          <a:xfrm>
            <a:off x="1905000" y="19501283"/>
            <a:ext cx="76809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12241245" y="8614116"/>
            <a:ext cx="8426953" cy="4959113"/>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sz="4860" dirty="0"/>
          </a:p>
        </p:txBody>
      </p:sp>
      <p:sp>
        <p:nvSpPr>
          <p:cNvPr id="39" name="TextBox 38"/>
          <p:cNvSpPr txBox="1"/>
          <p:nvPr/>
        </p:nvSpPr>
        <p:spPr>
          <a:xfrm>
            <a:off x="23416644" y="2981805"/>
            <a:ext cx="8236451" cy="5632311"/>
          </a:xfrm>
          <a:prstGeom prst="rect">
            <a:avLst/>
          </a:prstGeom>
          <a:noFill/>
        </p:spPr>
        <p:txBody>
          <a:bodyPr wrap="square" rtlCol="0">
            <a:spAutoFit/>
          </a:bodyPr>
          <a:lstStyle/>
          <a:p>
            <a:pPr marL="308629" indent="-308629">
              <a:buFont typeface="Arial" charset="0"/>
              <a:buChar char="•"/>
            </a:pPr>
            <a:r>
              <a:rPr lang="en-US" sz="2400" b="1" dirty="0">
                <a:latin typeface="Times New Roman" charset="0"/>
                <a:ea typeface="Times New Roman" charset="0"/>
                <a:cs typeface="Times New Roman" charset="0"/>
              </a:rPr>
              <a:t>Semiconductor </a:t>
            </a:r>
            <a:r>
              <a:rPr lang="mr-I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contains many p-n junctions in nanowire lattice, increasing affinity for electric current while maintaining the direction of electron movement. In SiNWs, p-n junctions can be situation in a planar, vertical, or radial orientation.</a:t>
            </a:r>
            <a:endParaRPr lang="en-US" sz="2400" b="1" dirty="0">
              <a:latin typeface="Times New Roman" charset="0"/>
              <a:ea typeface="Times New Roman" charset="0"/>
              <a:cs typeface="Times New Roman" charset="0"/>
            </a:endParaRPr>
          </a:p>
          <a:p>
            <a:pPr marL="308629" indent="-308629">
              <a:buFont typeface="Arial" charset="0"/>
              <a:buChar char="•"/>
            </a:pPr>
            <a:r>
              <a:rPr lang="en-US" sz="2400" b="1" dirty="0">
                <a:latin typeface="Times New Roman" charset="0"/>
                <a:ea typeface="Times New Roman" charset="0"/>
                <a:cs typeface="Times New Roman" charset="0"/>
              </a:rPr>
              <a:t>Highly refractive </a:t>
            </a:r>
            <a:r>
              <a:rPr lang="mr-I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can be used in photonic devices due to strong resonant field enhancement of visible light (Br</a:t>
            </a:r>
            <a:r>
              <a:rPr lang="en-US" sz="2400" dirty="0"/>
              <a:t>ö</a:t>
            </a:r>
            <a:r>
              <a:rPr lang="en-US" sz="2400" dirty="0">
                <a:latin typeface="Times New Roman" charset="0"/>
                <a:ea typeface="Times New Roman" charset="0"/>
                <a:cs typeface="Times New Roman" charset="0"/>
              </a:rPr>
              <a:t>nstrup, 2010). Optical properties based on the diameter of </a:t>
            </a:r>
          </a:p>
          <a:p>
            <a:pPr marL="308629" indent="-308629">
              <a:buFont typeface="Arial" charset="0"/>
              <a:buChar char="•"/>
            </a:pPr>
            <a:r>
              <a:rPr lang="en-US" sz="2400" b="1" dirty="0">
                <a:latin typeface="Times New Roman" charset="0"/>
                <a:ea typeface="Times New Roman" charset="0"/>
                <a:cs typeface="Times New Roman" charset="0"/>
              </a:rPr>
              <a:t>Low thermal conductivity </a:t>
            </a:r>
            <a:r>
              <a:rPr lang="mr-I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Although bulk silicon materials are considered good thermal conductors, silicon nanowires have a much lower thermal conductivity. Two reasons explaining this are the larger surface to volume ratio in nanowires and the effects of surface reconstruction (Ponomareva, 2007). This insulating effect is very beneficial for electrical devices for saving energy and reducing wear and tear. </a:t>
            </a:r>
            <a:endParaRPr lang="en-US" sz="2400" b="1" dirty="0">
              <a:latin typeface="Times New Roman" charset="0"/>
              <a:ea typeface="Times New Roman" charset="0"/>
              <a:cs typeface="Times New Roman" charset="0"/>
            </a:endParaRPr>
          </a:p>
        </p:txBody>
      </p:sp>
      <p:sp>
        <p:nvSpPr>
          <p:cNvPr id="40" name="TextBox 39"/>
          <p:cNvSpPr txBox="1"/>
          <p:nvPr/>
        </p:nvSpPr>
        <p:spPr>
          <a:xfrm>
            <a:off x="23416644" y="13720642"/>
            <a:ext cx="8236451" cy="3416320"/>
          </a:xfrm>
          <a:prstGeom prst="rect">
            <a:avLst/>
          </a:prstGeom>
          <a:noFill/>
        </p:spPr>
        <p:txBody>
          <a:bodyPr wrap="square" rtlCol="0">
            <a:spAutoFit/>
          </a:bodyPr>
          <a:lstStyle/>
          <a:p>
            <a:pPr marL="308629" indent="-308629" defTabSz="823010">
              <a:buFont typeface="Arial" charset="0"/>
              <a:buChar char="•"/>
            </a:pPr>
            <a:r>
              <a:rPr lang="en-US" sz="2400" dirty="0">
                <a:latin typeface="Times New Roman" charset="0"/>
                <a:ea typeface="Times New Roman" charset="0"/>
                <a:cs typeface="Times New Roman" charset="0"/>
              </a:rPr>
              <a:t>Efficient and inexpensive solar cells</a:t>
            </a:r>
          </a:p>
          <a:p>
            <a:pPr marL="308629" indent="-308629" defTabSz="823010">
              <a:buFont typeface="Arial" charset="0"/>
              <a:buChar char="•"/>
            </a:pPr>
            <a:endParaRPr lang="en-US" sz="2400" dirty="0">
              <a:latin typeface="Times New Roman" charset="0"/>
              <a:ea typeface="Times New Roman" charset="0"/>
              <a:cs typeface="Times New Roman" charset="0"/>
            </a:endParaRPr>
          </a:p>
          <a:p>
            <a:pPr marL="308629" indent="-308629" defTabSz="823010">
              <a:buFont typeface="Arial" charset="0"/>
              <a:buChar char="•"/>
            </a:pPr>
            <a:r>
              <a:rPr lang="en-US" sz="2400" dirty="0">
                <a:latin typeface="Times New Roman" charset="0"/>
                <a:ea typeface="Times New Roman" charset="0"/>
                <a:cs typeface="Times New Roman" charset="0"/>
              </a:rPr>
              <a:t>Interfacing with living cells and biological processes</a:t>
            </a:r>
            <a:r>
              <a:rPr lang="mr-IN" sz="2400" dirty="0">
                <a:latin typeface="Times New Roman" charset="0"/>
                <a:ea typeface="Times New Roman" charset="0"/>
                <a:cs typeface="Times New Roman" charset="0"/>
              </a:rPr>
              <a:t>–</a:t>
            </a:r>
            <a:r>
              <a:rPr lang="en-US" sz="2400" dirty="0">
                <a:latin typeface="Times New Roman" charset="0"/>
                <a:ea typeface="Times New Roman" charset="0"/>
                <a:cs typeface="Times New Roman" charset="0"/>
              </a:rPr>
              <a:t> acting as microscopic waveguides in mammalian and neural cells</a:t>
            </a:r>
          </a:p>
          <a:p>
            <a:pPr marL="308629" indent="-308629" defTabSz="823010">
              <a:buFont typeface="Arial" charset="0"/>
              <a:buChar char="•"/>
            </a:pPr>
            <a:endParaRPr lang="en-US" sz="2400" dirty="0">
              <a:latin typeface="Times New Roman" charset="0"/>
              <a:ea typeface="Times New Roman" charset="0"/>
              <a:cs typeface="Times New Roman" charset="0"/>
            </a:endParaRPr>
          </a:p>
          <a:p>
            <a:pPr marL="308629" indent="-308629" defTabSz="823010">
              <a:buFont typeface="Arial" charset="0"/>
              <a:buChar char="•"/>
            </a:pPr>
            <a:r>
              <a:rPr lang="en-US" sz="2400" dirty="0">
                <a:latin typeface="Times New Roman" charset="0"/>
                <a:ea typeface="Times New Roman" charset="0"/>
                <a:cs typeface="Times New Roman" charset="0"/>
              </a:rPr>
              <a:t>Lithium battery anodes (Chan, 2008) with higher charge capacity than conventional materials</a:t>
            </a:r>
          </a:p>
          <a:p>
            <a:pPr marL="308629" indent="-308629" defTabSz="823010">
              <a:buFont typeface="Arial" charset="0"/>
              <a:buChar char="•"/>
            </a:pPr>
            <a:endParaRPr lang="en-US" sz="2400" dirty="0">
              <a:latin typeface="Times New Roman" charset="0"/>
              <a:ea typeface="Times New Roman" charset="0"/>
              <a:cs typeface="Times New Roman" charset="0"/>
            </a:endParaRPr>
          </a:p>
          <a:p>
            <a:pPr marL="308629" indent="-308629" defTabSz="823010">
              <a:buFont typeface="Arial" charset="0"/>
              <a:buChar char="•"/>
            </a:pPr>
            <a:r>
              <a:rPr lang="en-US" sz="2400" dirty="0">
                <a:latin typeface="Times New Roman" charset="0"/>
                <a:ea typeface="Times New Roman" charset="0"/>
                <a:cs typeface="Times New Roman" charset="0"/>
              </a:rPr>
              <a:t>Memory devices for computer storage</a:t>
            </a:r>
          </a:p>
        </p:txBody>
      </p:sp>
      <p:cxnSp>
        <p:nvCxnSpPr>
          <p:cNvPr id="46" name="Straight Connector 45"/>
          <p:cNvCxnSpPr/>
          <p:nvPr/>
        </p:nvCxnSpPr>
        <p:spPr>
          <a:xfrm>
            <a:off x="11296650" y="1789194"/>
            <a:ext cx="9144" cy="17462736"/>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8"/>
          <a:stretch>
            <a:fillRect/>
          </a:stretch>
        </p:blipFill>
        <p:spPr>
          <a:xfrm>
            <a:off x="25819223" y="8614116"/>
            <a:ext cx="3810000" cy="2971800"/>
          </a:xfrm>
          <a:prstGeom prst="rect">
            <a:avLst/>
          </a:prstGeom>
        </p:spPr>
      </p:pic>
      <p:sp>
        <p:nvSpPr>
          <p:cNvPr id="48" name="TextBox 47"/>
          <p:cNvSpPr txBox="1"/>
          <p:nvPr/>
        </p:nvSpPr>
        <p:spPr>
          <a:xfrm>
            <a:off x="26048181" y="11673712"/>
            <a:ext cx="3352084" cy="738664"/>
          </a:xfrm>
          <a:prstGeom prst="rect">
            <a:avLst/>
          </a:prstGeom>
          <a:noFill/>
        </p:spPr>
        <p:txBody>
          <a:bodyPr wrap="square" rtlCol="0">
            <a:spAutoFit/>
          </a:bodyPr>
          <a:lstStyle/>
          <a:p>
            <a:pPr algn="ctr"/>
            <a:r>
              <a:rPr lang="en-US" sz="1400" b="1" dirty="0">
                <a:latin typeface="Garamond" charset="0"/>
                <a:ea typeface="Garamond" charset="0"/>
                <a:cs typeface="Garamond" charset="0"/>
              </a:rPr>
              <a:t>Figure 5</a:t>
            </a:r>
            <a:r>
              <a:rPr lang="en-US" sz="1400" dirty="0">
                <a:latin typeface="Garamond" charset="0"/>
                <a:ea typeface="Garamond" charset="0"/>
                <a:cs typeface="Garamond" charset="0"/>
              </a:rPr>
              <a:t>. Photovoltaic cell comprised of 36 individual arrays of silicon nanowires featuring radial p-n junctions</a:t>
            </a:r>
            <a:r>
              <a:rPr lang="en-US" sz="1400" baseline="30000" dirty="0">
                <a:latin typeface="Garamond" charset="0"/>
                <a:ea typeface="Garamond" charset="0"/>
                <a:cs typeface="Garamond" charset="0"/>
              </a:rPr>
              <a:t>4</a:t>
            </a:r>
          </a:p>
        </p:txBody>
      </p:sp>
    </p:spTree>
    <p:extLst>
      <p:ext uri="{BB962C8B-B14F-4D97-AF65-F5344CB8AC3E}">
        <p14:creationId xmlns:p14="http://schemas.microsoft.com/office/powerpoint/2010/main" val="20279793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7107</TotalTime>
  <Words>838</Words>
  <Application>Microsoft Office PowerPoint</Application>
  <PresentationFormat>Custom</PresentationFormat>
  <Paragraphs>64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Garamond</vt:lpstr>
      <vt:lpstr>Goudy Old Style</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Brendan Kearney</dc:creator>
  <cp:lastModifiedBy>Brendan Kearney</cp:lastModifiedBy>
  <cp:revision>57</cp:revision>
  <cp:lastPrinted>2017-11-29T14:31:28Z</cp:lastPrinted>
  <dcterms:created xsi:type="dcterms:W3CDTF">2017-11-24T22:22:31Z</dcterms:created>
  <dcterms:modified xsi:type="dcterms:W3CDTF">2017-11-29T20:51:48Z</dcterms:modified>
</cp:coreProperties>
</file>